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8" r:id="rId6"/>
    <p:sldId id="290" r:id="rId7"/>
    <p:sldId id="292" r:id="rId8"/>
    <p:sldId id="293" r:id="rId9"/>
    <p:sldId id="295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304" r:id="rId19"/>
    <p:sldId id="25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E14C0-3788-43B0-B597-D989783B81BE}" v="3" dt="2022-09-26T06:22:07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4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0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0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02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9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22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8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6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8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1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opbrengst en trekt hieruit logische conclusies.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912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06A81F44-E17D-43CD-8C9B-199AAA29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" b="98287" l="1111" r="98837">
                        <a14:foregroundMark x1="57853" y1="99473" x2="58488" y2="88142"/>
                        <a14:foregroundMark x1="58488" y1="88142" x2="95928" y2="61001"/>
                        <a14:foregroundMark x1="95928" y1="61001" x2="99471" y2="50988"/>
                        <a14:foregroundMark x1="99471" y1="50988" x2="99260" y2="18182"/>
                        <a14:foregroundMark x1="99260" y1="18182" x2="90428" y2="4216"/>
                        <a14:foregroundMark x1="90428" y1="4216" x2="14543" y2="9750"/>
                        <a14:foregroundMark x1="14543" y1="9750" x2="6663" y2="16733"/>
                        <a14:foregroundMark x1="6663" y1="16733" x2="1111" y2="32148"/>
                        <a14:foregroundMark x1="75992" y1="71146" x2="98731" y2="44401"/>
                        <a14:foregroundMark x1="98731" y1="44401" x2="98942" y2="43215"/>
                        <a14:foregroundMark x1="94870" y1="43215" x2="95611" y2="21476"/>
                        <a14:foregroundMark x1="95611" y1="21476" x2="87255" y2="11331"/>
                        <a14:foregroundMark x1="87255" y1="11331" x2="38181" y2="12912"/>
                        <a14:foregroundMark x1="38181" y1="12912" x2="35167" y2="32938"/>
                        <a14:foregroundMark x1="35167" y1="32938" x2="38551" y2="55599"/>
                        <a14:foregroundMark x1="38551" y1="55599" x2="64463" y2="78656"/>
                        <a14:foregroundMark x1="64463" y1="78656" x2="73360" y2="79008"/>
                        <a14:foregroundMark x1="78844" y1="75996" x2="80275" y2="71673"/>
                        <a14:foregroundMark x1="72290" y1="43083" x2="76943" y2="37549"/>
                        <a14:foregroundMark x1="76943" y1="37549" x2="79164" y2="31884"/>
                        <a14:foregroundMark x1="70862" y1="32279" x2="52988" y2="36232"/>
                        <a14:foregroundMark x1="52988" y1="36232" x2="51772" y2="37681"/>
                        <a14:foregroundMark x1="51084" y1="41107" x2="69804" y2="58630"/>
                        <a14:foregroundMark x1="69804" y1="58630" x2="84030" y2="51120"/>
                        <a14:foregroundMark x1="84030" y1="51120" x2="92385" y2="30171"/>
                        <a14:foregroundMark x1="73665" y1="9881" x2="70809" y2="42161"/>
                        <a14:foregroundMark x1="70809" y1="42161" x2="92808" y2="47826"/>
                        <a14:foregroundMark x1="92808" y1="47826" x2="96087" y2="33729"/>
                        <a14:foregroundMark x1="96087" y1="33729" x2="95188" y2="17391"/>
                        <a14:foregroundMark x1="95188" y1="17391" x2="90904" y2="11858"/>
                        <a14:foregroundMark x1="90904" y1="11858" x2="73718" y2="10013"/>
                        <a14:foregroundMark x1="95928" y1="1054" x2="56901" y2="2108"/>
                        <a14:foregroundMark x1="23162" y1="56785" x2="23162" y2="56785"/>
                        <a14:foregroundMark x1="24167" y1="73913" x2="31359" y2="77075"/>
                        <a14:foregroundMark x1="31359" y1="77075" x2="37229" y2="68643"/>
                        <a14:foregroundMark x1="37229" y1="68643" x2="27975" y2="50988"/>
                        <a14:foregroundMark x1="27975" y1="50988" x2="19302" y2="52569"/>
                        <a14:foregroundMark x1="19302" y1="52569" x2="14913" y2="60211"/>
                        <a14:foregroundMark x1="14913" y1="60211" x2="16393" y2="75099"/>
                        <a14:foregroundMark x1="16393" y1="75099" x2="25013" y2="84717"/>
                        <a14:foregroundMark x1="25013" y1="84717" x2="35643" y2="88274"/>
                        <a14:foregroundMark x1="35643" y1="88274" x2="39186" y2="86561"/>
                        <a14:foregroundMark x1="3702" y1="98287" x2="16023" y2="98682"/>
                        <a14:foregroundMark x1="16023" y1="98682" x2="22105" y2="97101"/>
                        <a14:foregroundMark x1="22105" y1="97101" x2="28715" y2="98287"/>
                        <a14:backgroundMark x1="99894" y1="66535" x2="71338" y2="82213"/>
                        <a14:backgroundMark x1="71338" y1="82213" x2="66050" y2="89460"/>
                        <a14:backgroundMark x1="66050" y1="89460" x2="63300" y2="98946"/>
                        <a14:backgroundMark x1="63300" y1="98946" x2="63300" y2="9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2528246"/>
            <a:ext cx="10515599" cy="42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opbrengst en trekt hieruit logische conclusies.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kostenberekeningen en begrotingsvoorstellen.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04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D74838-E02E-4104-AC70-B6AF757F5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17" y="1690688"/>
            <a:ext cx="7798965" cy="43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F2D7ECB-8DFF-4BC8-89FB-1EC672CB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Opdracht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461F777-3982-4F97-8989-C2F5AD04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25" y="3879185"/>
            <a:ext cx="77214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      </a:t>
            </a: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Bekijk Kerntaak 4 van het dossier Adviseur duurzame leefomgeving. 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Verzamel informatie over de kosten en opbrengsten van jouw stageopdracht / project.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Onderzoek wat de kritische factoren zijn in je financiële overzicht (mogelijke overschrijdingen budget </a:t>
            </a:r>
            <a:r>
              <a:rPr lang="nl-NL" sz="1200" dirty="0" err="1">
                <a:ea typeface="Calibri" pitchFamily="34" charset="0"/>
                <a:cs typeface="Arial" charset="0"/>
              </a:rPr>
              <a:t>etc</a:t>
            </a:r>
            <a:r>
              <a:rPr lang="nl-NL" sz="1200" dirty="0">
                <a:ea typeface="Calibri" pitchFamily="34" charset="0"/>
                <a:cs typeface="Arial" charset="0"/>
              </a:rPr>
              <a:t>).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Maak je financiële begroting en overzicht met daarin de begrote en werkelijke opbrengsten en kosten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86337AD-D420-4542-B230-5687B0AA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25" y="1813362"/>
            <a:ext cx="772142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>
              <a:spcBef>
                <a:spcPct val="50000"/>
              </a:spcBef>
              <a:defRPr/>
            </a:pPr>
            <a:r>
              <a:rPr lang="nl-NL" sz="1200" dirty="0"/>
              <a:t>Een financieel begroting en overzicht met daarin de begrote en werkelijke opbrengsten en kosten van je stageopdracht of een project binnen je stagebedrijf. Hierin verwerk je minimaal: </a:t>
            </a:r>
          </a:p>
          <a:p>
            <a:pPr lvl="1">
              <a:spcBef>
                <a:spcPct val="50000"/>
              </a:spcBef>
              <a:defRPr/>
            </a:pPr>
            <a:r>
              <a:rPr lang="nl-NL" sz="1200" dirty="0"/>
              <a:t>Kosten-begroting</a:t>
            </a:r>
            <a:br>
              <a:rPr lang="nl-NL" sz="1200" dirty="0"/>
            </a:br>
            <a:r>
              <a:rPr lang="nl-NL" sz="1200" dirty="0"/>
              <a:t>Kosten- overzicht/realisatie</a:t>
            </a:r>
            <a:br>
              <a:rPr lang="nl-NL" sz="1200" dirty="0"/>
            </a:br>
            <a:r>
              <a:rPr lang="nl-NL" sz="1200" dirty="0"/>
              <a:t>Kostenindeling		</a:t>
            </a:r>
            <a:br>
              <a:rPr lang="nl-NL" sz="1200" dirty="0"/>
            </a:br>
            <a:r>
              <a:rPr lang="nl-NL" sz="1200" dirty="0"/>
              <a:t>Kostensoorten		</a:t>
            </a:r>
            <a:br>
              <a:rPr lang="nl-NL" sz="1200" dirty="0"/>
            </a:br>
            <a:r>
              <a:rPr lang="nl-NL" sz="1200" dirty="0"/>
              <a:t>Vaste- en variabele kosten	</a:t>
            </a:r>
            <a:br>
              <a:rPr lang="nl-NL" sz="1200" dirty="0"/>
            </a:br>
            <a:r>
              <a:rPr lang="nl-NL" sz="1200" dirty="0"/>
              <a:t>Incl. en excl. btw berekenen</a:t>
            </a:r>
          </a:p>
        </p:txBody>
      </p:sp>
    </p:spTree>
    <p:extLst>
      <p:ext uri="{BB962C8B-B14F-4D97-AF65-F5344CB8AC3E}">
        <p14:creationId xmlns:p14="http://schemas.microsoft.com/office/powerpoint/2010/main" val="404279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9699B-12C7-4C20-AA97-A0E26385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725" cy="1325563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</a:p>
        </p:txBody>
      </p:sp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C90761BF-1BC3-4C0C-AC5A-E0D839663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" b="98287" l="1111" r="98837">
                        <a14:foregroundMark x1="57853" y1="99473" x2="58488" y2="88142"/>
                        <a14:foregroundMark x1="58488" y1="88142" x2="95928" y2="61001"/>
                        <a14:foregroundMark x1="95928" y1="61001" x2="99471" y2="50988"/>
                        <a14:foregroundMark x1="99471" y1="50988" x2="99260" y2="18182"/>
                        <a14:foregroundMark x1="99260" y1="18182" x2="90428" y2="4216"/>
                        <a14:foregroundMark x1="90428" y1="4216" x2="14543" y2="9750"/>
                        <a14:foregroundMark x1="14543" y1="9750" x2="6663" y2="16733"/>
                        <a14:foregroundMark x1="6663" y1="16733" x2="1111" y2="32148"/>
                        <a14:foregroundMark x1="75992" y1="71146" x2="98731" y2="44401"/>
                        <a14:foregroundMark x1="98731" y1="44401" x2="98942" y2="43215"/>
                        <a14:foregroundMark x1="94870" y1="43215" x2="95611" y2="21476"/>
                        <a14:foregroundMark x1="95611" y1="21476" x2="87255" y2="11331"/>
                        <a14:foregroundMark x1="87255" y1="11331" x2="38181" y2="12912"/>
                        <a14:foregroundMark x1="38181" y1="12912" x2="35167" y2="32938"/>
                        <a14:foregroundMark x1="35167" y1="32938" x2="38551" y2="55599"/>
                        <a14:foregroundMark x1="38551" y1="55599" x2="64463" y2="78656"/>
                        <a14:foregroundMark x1="64463" y1="78656" x2="73360" y2="79008"/>
                        <a14:foregroundMark x1="78844" y1="75996" x2="80275" y2="71673"/>
                        <a14:foregroundMark x1="72290" y1="43083" x2="76943" y2="37549"/>
                        <a14:foregroundMark x1="76943" y1="37549" x2="79164" y2="31884"/>
                        <a14:foregroundMark x1="70862" y1="32279" x2="52988" y2="36232"/>
                        <a14:foregroundMark x1="52988" y1="36232" x2="51772" y2="37681"/>
                        <a14:foregroundMark x1="51084" y1="41107" x2="69804" y2="58630"/>
                        <a14:foregroundMark x1="69804" y1="58630" x2="84030" y2="51120"/>
                        <a14:foregroundMark x1="84030" y1="51120" x2="92385" y2="30171"/>
                        <a14:foregroundMark x1="73665" y1="9881" x2="70809" y2="42161"/>
                        <a14:foregroundMark x1="70809" y1="42161" x2="92808" y2="47826"/>
                        <a14:foregroundMark x1="92808" y1="47826" x2="96087" y2="33729"/>
                        <a14:foregroundMark x1="96087" y1="33729" x2="95188" y2="17391"/>
                        <a14:foregroundMark x1="95188" y1="17391" x2="90904" y2="11858"/>
                        <a14:foregroundMark x1="90904" y1="11858" x2="73718" y2="10013"/>
                        <a14:foregroundMark x1="95928" y1="1054" x2="56901" y2="2108"/>
                        <a14:foregroundMark x1="23162" y1="56785" x2="23162" y2="56785"/>
                        <a14:foregroundMark x1="24167" y1="73913" x2="31359" y2="77075"/>
                        <a14:foregroundMark x1="31359" y1="77075" x2="37229" y2="68643"/>
                        <a14:foregroundMark x1="37229" y1="68643" x2="27975" y2="50988"/>
                        <a14:foregroundMark x1="27975" y1="50988" x2="19302" y2="52569"/>
                        <a14:foregroundMark x1="19302" y1="52569" x2="14913" y2="60211"/>
                        <a14:foregroundMark x1="14913" y1="60211" x2="16393" y2="75099"/>
                        <a14:foregroundMark x1="16393" y1="75099" x2="25013" y2="84717"/>
                        <a14:foregroundMark x1="25013" y1="84717" x2="35643" y2="88274"/>
                        <a14:foregroundMark x1="35643" y1="88274" x2="39186" y2="86561"/>
                        <a14:foregroundMark x1="3702" y1="98287" x2="16023" y2="98682"/>
                        <a14:foregroundMark x1="16023" y1="98682" x2="22105" y2="97101"/>
                        <a14:foregroundMark x1="22105" y1="97101" x2="28715" y2="98287"/>
                        <a14:backgroundMark x1="99894" y1="66535" x2="71338" y2="82213"/>
                        <a14:backgroundMark x1="71338" y1="82213" x2="66050" y2="89460"/>
                        <a14:backgroundMark x1="66050" y1="89460" x2="63300" y2="98946"/>
                        <a14:backgroundMark x1="63300" y1="98946" x2="63300" y2="9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2178"/>
            <a:ext cx="10515599" cy="422069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14220BB-4E03-4F60-9E3D-F9E74A5E40CC}"/>
              </a:ext>
            </a:extLst>
          </p:cNvPr>
          <p:cNvSpPr txBox="1"/>
          <p:nvPr/>
        </p:nvSpPr>
        <p:spPr>
          <a:xfrm>
            <a:off x="838200" y="1489163"/>
            <a:ext cx="93537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rgbClr val="000000"/>
                </a:solidFill>
                <a:latin typeface="___WRD_EMBED_SUB_50"/>
              </a:rPr>
              <a:t>Maak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onderstaande format van een kostenberekening na in Excel.	</a:t>
            </a:r>
          </a:p>
        </p:txBody>
      </p:sp>
    </p:spTree>
    <p:extLst>
      <p:ext uri="{BB962C8B-B14F-4D97-AF65-F5344CB8AC3E}">
        <p14:creationId xmlns:p14="http://schemas.microsoft.com/office/powerpoint/2010/main" val="342733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BCB57D-BDC4-4830-B5E7-F7F0CF74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690688"/>
            <a:ext cx="8658225" cy="4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Resultaat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Er is een voorstel voor de begroting gedaan, onderbouwd met een rapportage van opbrengsten en kostenberekeningen.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173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Resultaat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Er is een voorstel voor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gedaan, onderbouwd met een rapportage van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93822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 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B1-K4-W2: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Begroot financiën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Norm voor voldoende: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 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realistische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kostenberekeningen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begrotingsvoorstellen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maakt volledige en nauwkeurige rapportages van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analyses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van de opbrengst.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886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- Je analyseert grondig gegevens over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3EA2D0-9108-44F0-BAC1-42A4D44C762F}"/>
              </a:ext>
            </a:extLst>
          </p:cNvPr>
          <p:cNvSpPr txBox="1"/>
          <p:nvPr/>
        </p:nvSpPr>
        <p:spPr>
          <a:xfrm>
            <a:off x="3034718" y="3112126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B1-K2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Werken aan de aanpak van sociale problematiek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	</a:t>
            </a:r>
          </a:p>
        </p:txBody>
      </p:sp>
      <p:pic>
        <p:nvPicPr>
          <p:cNvPr id="1026" name="Picture 2" descr="Hoe los ik een natuurkunde opgave op?">
            <a:extLst>
              <a:ext uri="{FF2B5EF4-FFF2-40B4-BE49-F238E27FC236}">
                <a16:creationId xmlns:a16="http://schemas.microsoft.com/office/drawing/2014/main" id="{342714AE-4401-4C67-8BB3-37E092FC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38" y="3978942"/>
            <a:ext cx="4830924" cy="16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5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Je analyseert grondig gegevens over de </a:t>
            </a: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opbrengst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 en trekt hieruit logische conclusies.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BBCAB4-82AD-487D-A9B8-25A3C7918948}"/>
              </a:ext>
            </a:extLst>
          </p:cNvPr>
          <p:cNvSpPr txBox="1"/>
          <p:nvPr/>
        </p:nvSpPr>
        <p:spPr>
          <a:xfrm>
            <a:off x="1224792" y="2723744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Wat was de opbrengst van het Verhalencafé?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103245B-3CF5-44AA-8377-0911B7A8545F}"/>
              </a:ext>
            </a:extLst>
          </p:cNvPr>
          <p:cNvGrpSpPr/>
          <p:nvPr/>
        </p:nvGrpSpPr>
        <p:grpSpPr>
          <a:xfrm>
            <a:off x="5898838" y="2359916"/>
            <a:ext cx="5231318" cy="3618964"/>
            <a:chOff x="5898838" y="2359916"/>
            <a:chExt cx="5231318" cy="361896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3F42C4E-8FA2-4421-99C1-CF38AEA8AA8D}"/>
                </a:ext>
              </a:extLst>
            </p:cNvPr>
            <p:cNvGrpSpPr/>
            <p:nvPr/>
          </p:nvGrpSpPr>
          <p:grpSpPr>
            <a:xfrm>
              <a:off x="5898838" y="2359916"/>
              <a:ext cx="5231318" cy="3618964"/>
              <a:chOff x="1381125" y="4443210"/>
              <a:chExt cx="3320335" cy="2414789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B8AE70D8-5AE3-42F7-A718-D17ABB9C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046EFEA4-397E-434A-9FDE-482A8C629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89154CB-B52C-416B-AE3D-78796868A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40" t="17964" r="8770" b="26881"/>
            <a:stretch/>
          </p:blipFill>
          <p:spPr>
            <a:xfrm>
              <a:off x="7626124" y="3459126"/>
              <a:ext cx="1845048" cy="596716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C49A58CF-04BD-4DEF-97EE-788EB5D0402C}"/>
              </a:ext>
            </a:extLst>
          </p:cNvPr>
          <p:cNvSpPr txBox="1"/>
          <p:nvPr/>
        </p:nvSpPr>
        <p:spPr>
          <a:xfrm>
            <a:off x="1728131" y="3487128"/>
            <a:ext cx="3514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Ontwikkeling studenten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Meer naamsbekendheid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Hogere tevredenheid ouders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1" u="none" strike="noStrike" kern="1200" cap="none" spc="0" normalizeH="0" baseline="0" noProof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___WRD_EMBED_SUB_50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1" u="none" strike="noStrike" kern="1200" cap="none" spc="0" normalizeH="0" baseline="0" noProof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___WRD_EMBED_SUB_5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0ACC59-88A9-44BC-BD64-BD9A4661E4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C1368C-F493-4634-87D5-8A033AAF93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F6E3D8-414C-49B9-8336-81BE34525E29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Breedbeeld</PresentationFormat>
  <Paragraphs>83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___WRD_EMBED_SUB_50</vt:lpstr>
      <vt:lpstr>Arial</vt:lpstr>
      <vt:lpstr>Calibri</vt:lpstr>
      <vt:lpstr>Calibri Light</vt:lpstr>
      <vt:lpstr>Times New Roman</vt:lpstr>
      <vt:lpstr>Thema1</vt:lpstr>
      <vt:lpstr>Kantoorthema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Opdracht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Proeve van bekwaamheid</dc:title>
  <dc:creator>Thomas Noordeloos</dc:creator>
  <cp:lastModifiedBy>Thomas Noordeloos</cp:lastModifiedBy>
  <cp:revision>2</cp:revision>
  <dcterms:created xsi:type="dcterms:W3CDTF">2020-09-21T08:13:19Z</dcterms:created>
  <dcterms:modified xsi:type="dcterms:W3CDTF">2022-09-26T07:54:47Z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